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6" r:id="rId3"/>
    <p:sldId id="259" r:id="rId4"/>
    <p:sldId id="260" r:id="rId5"/>
    <p:sldId id="263" r:id="rId6"/>
    <p:sldId id="303" r:id="rId7"/>
    <p:sldId id="271" r:id="rId8"/>
    <p:sldId id="267" r:id="rId9"/>
    <p:sldId id="307" r:id="rId10"/>
    <p:sldId id="312" r:id="rId11"/>
    <p:sldId id="314" r:id="rId12"/>
    <p:sldId id="261" r:id="rId13"/>
    <p:sldId id="265" r:id="rId14"/>
    <p:sldId id="272" r:id="rId15"/>
    <p:sldId id="275" r:id="rId16"/>
    <p:sldId id="320" r:id="rId17"/>
    <p:sldId id="317" r:id="rId18"/>
    <p:sldId id="319" r:id="rId19"/>
    <p:sldId id="321" r:id="rId20"/>
    <p:sldId id="322" r:id="rId21"/>
    <p:sldId id="32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60066"/>
    <a:srgbClr val="B7022C"/>
    <a:srgbClr val="729C32"/>
    <a:srgbClr val="5884C5"/>
    <a:srgbClr val="F3B3B6"/>
    <a:srgbClr val="373B44"/>
    <a:srgbClr val="6C63B5"/>
    <a:srgbClr val="676E81"/>
    <a:srgbClr val="37C0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52" autoAdjust="0"/>
    <p:restoredTop sz="94660"/>
  </p:normalViewPr>
  <p:slideViewPr>
    <p:cSldViewPr snapToGrid="0">
      <p:cViewPr varScale="1">
        <p:scale>
          <a:sx n="67" d="100"/>
          <a:sy n="67" d="100"/>
        </p:scale>
        <p:origin x="5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5816B-0236-BC36-6707-B09D8BD04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2F0AD7-811D-ECBA-7ED7-4B3C9595C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B31C5-1905-65FD-00D0-3F8331329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009A-24D5-441F-B0DB-306B8DB1FE2C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EBD65-6E66-34B6-9780-495C7325F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1EC56-3357-FC40-00EC-BBC3ADDFB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35C5D-109C-47CB-BDCB-F3C8ECE36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20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F3E7-1DC1-4E7F-D265-68DA3C6C6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808913-D815-36B7-2CA8-EDD9C1A38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AACE3-1416-D411-6CF6-2FDF178EB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009A-24D5-441F-B0DB-306B8DB1FE2C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B07AE-2F83-C1FC-3073-4C13D947D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E2D8D-2477-2FA4-1758-01412FA87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35C5D-109C-47CB-BDCB-F3C8ECE36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06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51011C-1D21-F806-32C5-422D73FB13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62C8CA-FB22-48AF-FDAE-313DB1437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CB619-058E-EFF9-6B69-AD2D7F9E5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009A-24D5-441F-B0DB-306B8DB1FE2C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2CDC8-D01D-9130-F840-002F7F6CB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651AA-DF24-3E5E-FE05-A67C60DDB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35C5D-109C-47CB-BDCB-F3C8ECE36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6712-994B-816E-2CC4-73CAD2692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2361D-A06D-FC7D-B1ED-A9813937D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09CAF-C197-3005-74D7-486BFF050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009A-24D5-441F-B0DB-306B8DB1FE2C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A7294-6490-0A48-97E5-E9E9E9463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B3FC7-73AC-7D44-EBF5-5ACD16591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35C5D-109C-47CB-BDCB-F3C8ECE36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72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ED27F-B166-FF45-9C36-37E82568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F2A3D3-94D1-B8FA-585F-E0C265E65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3C7BF-30C0-3BE2-E0AC-D484BA39E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009A-24D5-441F-B0DB-306B8DB1FE2C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75F3C-FA01-C27B-B54E-14BFB21AE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12568-7BFC-C9A7-E79E-442AF6C36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35C5D-109C-47CB-BDCB-F3C8ECE36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45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0FAAA-136C-FA73-78D5-3138A950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0B359-3745-2BA7-15E0-81F634DAE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E185E-55E0-CF61-8E5A-A7D763935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819EFF-C7E3-2EF4-A11F-DBECF9F6E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009A-24D5-441F-B0DB-306B8DB1FE2C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15B71D-E356-ECB4-F7EB-230EBE6E1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7139B-419E-7B13-9F48-1B53E083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35C5D-109C-47CB-BDCB-F3C8ECE36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0B32B-9E0F-E736-3CFE-3A742C278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BE011-A6F7-4018-E55A-D3AD8038E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F834CF-5E51-769F-80AB-C56AC6CA4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7313F6-00FB-F29A-8E9F-876A89674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8248E8-3079-FC09-07F1-DB5AF1CE8C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635D20-0A29-812F-44F8-B56B97A3B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009A-24D5-441F-B0DB-306B8DB1FE2C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C1D37F-A8A9-A9F8-5398-B6979C96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ED4131-3687-A10B-9066-923B886F0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35C5D-109C-47CB-BDCB-F3C8ECE36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38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87B6-D687-336A-681E-765E804E1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96EB4-FBB3-7984-E3F4-B8EB562E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009A-24D5-441F-B0DB-306B8DB1FE2C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45E59D-55AA-4826-CC05-D8F57C911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01D13-06AF-CBA2-2B8E-453B60A2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35C5D-109C-47CB-BDCB-F3C8ECE36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4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A3A9E6-1543-2DE6-74F4-C136B5A1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009A-24D5-441F-B0DB-306B8DB1FE2C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66ECA3-EF4D-562B-F6D1-988C347E0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146AC-20B0-8BAD-2F70-2760D42D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35C5D-109C-47CB-BDCB-F3C8ECE36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4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83BA-22D7-14A6-A21A-24EDE146B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F5850-4766-D323-852F-9ACD6204E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675F1-C28C-DFB2-596D-7B1216379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1A243E-2A49-EDBC-C628-D5494BCC8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009A-24D5-441F-B0DB-306B8DB1FE2C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ACD9C-C4E3-2679-B809-0A00DDC63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E7628-FC21-74FF-3EF0-50DAF8D5D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35C5D-109C-47CB-BDCB-F3C8ECE36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68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D0F53-867C-50F9-06B3-EACC13771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3C1DB-21E8-D07E-8D30-AD0C4C8E87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282DA-110E-998D-E68C-79F60CA2B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1B219-B0E1-8E15-AA88-97E7904E1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2009A-24D5-441F-B0DB-306B8DB1FE2C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5A07F-49CE-A717-9043-1F1FD3F83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7CC89-4F81-A193-2A0A-B6F876EF3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35C5D-109C-47CB-BDCB-F3C8ECE36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48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1D9B60-6ED1-D5F7-BB95-79DDC9965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5F8FF-0F49-207A-2F51-8C895CC73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FA3C8-4B21-C354-55C7-F7AF40FEC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2009A-24D5-441F-B0DB-306B8DB1FE2C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1D065-43F2-87B0-7BC8-0B4CFB370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E8842-1C8D-6A71-C14E-E4BF914A5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35C5D-109C-47CB-BDCB-F3C8ECE36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78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3" name="Rectangle 3092">
            <a:extLst>
              <a:ext uri="{FF2B5EF4-FFF2-40B4-BE49-F238E27FC236}">
                <a16:creationId xmlns:a16="http://schemas.microsoft.com/office/drawing/2014/main" id="{6234BCC6-39B9-47D9-8BF8-C665401A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7 propiedades de los arándanos que beneficiarán tu salud">
            <a:extLst>
              <a:ext uri="{FF2B5EF4-FFF2-40B4-BE49-F238E27FC236}">
                <a16:creationId xmlns:a16="http://schemas.microsoft.com/office/drawing/2014/main" id="{08A1A305-E26D-B1BF-7703-160F891D5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" r="-2" b="-2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rándanos: ¿conoces sus beneficios?">
            <a:extLst>
              <a:ext uri="{FF2B5EF4-FFF2-40B4-BE49-F238E27FC236}">
                <a16:creationId xmlns:a16="http://schemas.microsoft.com/office/drawing/2014/main" id="{C4E7D515-8989-F8DF-E106-21E5F87AA8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989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095" name="Freeform: Shape 3094">
            <a:extLst>
              <a:ext uri="{FF2B5EF4-FFF2-40B4-BE49-F238E27FC236}">
                <a16:creationId xmlns:a16="http://schemas.microsoft.com/office/drawing/2014/main" id="{72A9CE9D-DAC3-40AF-B504-78A64A909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97" name="Freeform: Shape 3096">
            <a:extLst>
              <a:ext uri="{FF2B5EF4-FFF2-40B4-BE49-F238E27FC236}">
                <a16:creationId xmlns:a16="http://schemas.microsoft.com/office/drawing/2014/main" id="{506D7452-6CDE-4381-86CE-07B245938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EE5BF-4EE1-140D-6C96-FF1B0A8B9C2D}"/>
              </a:ext>
            </a:extLst>
          </p:cNvPr>
          <p:cNvSpPr txBox="1"/>
          <p:nvPr/>
        </p:nvSpPr>
        <p:spPr>
          <a:xfrm>
            <a:off x="438910" y="3293829"/>
            <a:ext cx="5019075" cy="11483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latin typeface="Century Gothic" panose="020B0502020202020204" pitchFamily="34" charset="0"/>
                <a:ea typeface="+mj-ea"/>
                <a:cs typeface="+mj-cs"/>
              </a:rPr>
              <a:t>P</a:t>
            </a:r>
            <a:r>
              <a:rPr lang="en-US" sz="2400" b="1" kern="12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rPr>
              <a:t>ilar </a:t>
            </a:r>
            <a:r>
              <a:rPr lang="en-US" sz="2400" b="1" kern="1200" dirty="0">
                <a:latin typeface="Century Gothic" panose="020B0502020202020204" pitchFamily="34" charset="0"/>
                <a:ea typeface="+mj-ea"/>
                <a:cs typeface="+mj-cs"/>
              </a:rPr>
              <a:t>M</a:t>
            </a:r>
            <a:r>
              <a:rPr lang="en-US" sz="2400" b="1" kern="1200" dirty="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rPr>
              <a:t>adariaga</a:t>
            </a:r>
          </a:p>
        </p:txBody>
      </p:sp>
      <p:sp>
        <p:nvSpPr>
          <p:cNvPr id="3099" name="Rectangle 3098">
            <a:extLst>
              <a:ext uri="{FF2B5EF4-FFF2-40B4-BE49-F238E27FC236}">
                <a16:creationId xmlns:a16="http://schemas.microsoft.com/office/drawing/2014/main" id="{762DA937-8B55-4317-BD32-98D7AF30E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3101" name="Rectangle 3100">
            <a:extLst>
              <a:ext uri="{FF2B5EF4-FFF2-40B4-BE49-F238E27FC236}">
                <a16:creationId xmlns:a16="http://schemas.microsoft.com/office/drawing/2014/main" id="{C52EE5A8-045B-4D39-8ED1-51333408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Content Placeholder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7C794F4-56F0-E135-78AE-C0260B972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0" y="483462"/>
            <a:ext cx="1468335" cy="430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187F59-7D16-4FCC-5059-9CA450070709}"/>
              </a:ext>
            </a:extLst>
          </p:cNvPr>
          <p:cNvSpPr txBox="1"/>
          <p:nvPr/>
        </p:nvSpPr>
        <p:spPr>
          <a:xfrm>
            <a:off x="425915" y="1056037"/>
            <a:ext cx="194371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b="1" kern="1200" dirty="0">
                <a:solidFill>
                  <a:srgbClr val="660066"/>
                </a:solidFill>
                <a:latin typeface="Century Gothic" panose="020B0502020202020204" pitchFamily="34" charset="0"/>
                <a:ea typeface="+mj-ea"/>
                <a:cs typeface="+mj-cs"/>
              </a:rPr>
              <a:t>Datathon</a:t>
            </a:r>
            <a:r>
              <a:rPr lang="en-US" sz="1800" b="1" kern="1200" dirty="0">
                <a:solidFill>
                  <a:srgbClr val="6C63B5"/>
                </a:solidFill>
                <a:latin typeface="Century Gothic" panose="020B0502020202020204" pitchFamily="34" charset="0"/>
                <a:ea typeface="+mj-ea"/>
                <a:cs typeface="+mj-cs"/>
              </a:rPr>
              <a:t> </a:t>
            </a:r>
            <a:r>
              <a:rPr lang="en-US" sz="1800" b="1" kern="1200" dirty="0">
                <a:solidFill>
                  <a:srgbClr val="B7022C"/>
                </a:solidFill>
                <a:latin typeface="Century Gothic" panose="020B0502020202020204" pitchFamily="34" charset="0"/>
                <a:ea typeface="+mj-ea"/>
                <a:cs typeface="+mj-cs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050071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D76AF6-98E2-ADE9-92F2-4975804A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br>
              <a:rPr lang="en-US" sz="2300" b="1" dirty="0">
                <a:latin typeface="Century Gothic" panose="020B0502020202020204" pitchFamily="34" charset="0"/>
              </a:rPr>
            </a:br>
            <a:r>
              <a:rPr lang="en-US" sz="2300" b="1" dirty="0">
                <a:latin typeface="Century Gothic" panose="020B0502020202020204" pitchFamily="34" charset="0"/>
              </a:rPr>
              <a:t>Anomalies: Isolation Forest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644B3-613D-2ABF-CB0A-CCEB9F938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37" y="2478085"/>
            <a:ext cx="11844528" cy="426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4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D76AF6-98E2-ADE9-92F2-4975804A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br>
              <a:rPr lang="en-US" sz="2300" b="1">
                <a:latin typeface="Century Gothic" panose="020B0502020202020204" pitchFamily="34" charset="0"/>
              </a:rPr>
            </a:br>
            <a:r>
              <a:rPr lang="en-US" sz="2300" b="1">
                <a:latin typeface="Century Gothic" panose="020B0502020202020204" pitchFamily="34" charset="0"/>
              </a:rPr>
              <a:t>After cleaning</a:t>
            </a:r>
            <a:endParaRPr lang="en-US" sz="2300" b="1" dirty="0">
              <a:latin typeface="Century Gothic" panose="020B0502020202020204" pitchFamily="34" charset="0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A16602-6CAD-BCBA-A100-AB3AE1D86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3"/>
          <a:stretch/>
        </p:blipFill>
        <p:spPr>
          <a:xfrm>
            <a:off x="9018583" y="667511"/>
            <a:ext cx="2273847" cy="209254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5340621-1FE4-CB2C-2312-93C88E043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6" y="3001136"/>
            <a:ext cx="11753850" cy="287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074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93F071-10EB-5889-77B1-C7F8A268E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300" b="1" dirty="0">
                <a:latin typeface="Century Gothic" panose="020B0502020202020204" pitchFamily="34" charset="0"/>
              </a:rPr>
              <a:t>Multicollinearity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9E9344F-B8A5-5DEE-C0AD-1D2EEB197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651" y="150435"/>
            <a:ext cx="6847041" cy="655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311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D76AF6-98E2-ADE9-92F2-4975804A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293" y="1793332"/>
            <a:ext cx="9540817" cy="412457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300" b="1" dirty="0">
                <a:latin typeface="Century Gothic" panose="020B0502020202020204" pitchFamily="34" charset="0"/>
              </a:rPr>
              <a:t>Correlation Matrix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C96857B-F96C-C606-E6AF-1E73A629F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594330"/>
            <a:ext cx="10600642" cy="407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138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D76AF6-98E2-ADE9-92F2-4975804A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293" y="1793332"/>
            <a:ext cx="9540817" cy="412457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300" b="1" dirty="0">
                <a:latin typeface="Century Gothic" panose="020B0502020202020204" pitchFamily="34" charset="0"/>
              </a:rPr>
              <a:t>Feature Importance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BFB3C-6439-530D-9E31-7D708D0E08D2}"/>
              </a:ext>
            </a:extLst>
          </p:cNvPr>
          <p:cNvSpPr txBox="1"/>
          <p:nvPr/>
        </p:nvSpPr>
        <p:spPr>
          <a:xfrm>
            <a:off x="6225699" y="3208455"/>
            <a:ext cx="487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+mj-lt"/>
                <a:ea typeface="+mj-ea"/>
                <a:cs typeface="+mj-cs"/>
              </a:rPr>
              <a:t>Análisis de la importancia de las variables predictoras.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+mj-lt"/>
                <a:ea typeface="+mj-ea"/>
                <a:cs typeface="+mj-cs"/>
              </a:rPr>
              <a:t>Se decide no descartar ninguna variable predictora.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D5ACA0B-BD5F-1B06-FF08-3B5251712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360" y="2790166"/>
            <a:ext cx="4692889" cy="346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021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7 propiedades de los arándanos que beneficiarán tu salud">
            <a:extLst>
              <a:ext uri="{FF2B5EF4-FFF2-40B4-BE49-F238E27FC236}">
                <a16:creationId xmlns:a16="http://schemas.microsoft.com/office/drawing/2014/main" id="{629DD3AB-009D-D763-F907-0BAEE4448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1" r="5378"/>
          <a:stretch/>
        </p:blipFill>
        <p:spPr bwMode="auto">
          <a:xfrm>
            <a:off x="20" y="10"/>
            <a:ext cx="121889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AEE5BF-4EE1-140D-6C96-FF1B0A8B9C2D}"/>
              </a:ext>
            </a:extLst>
          </p:cNvPr>
          <p:cNvSpPr txBox="1"/>
          <p:nvPr/>
        </p:nvSpPr>
        <p:spPr>
          <a:xfrm>
            <a:off x="1527048" y="1124712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6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6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r>
              <a:rPr lang="en-US" sz="7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Fit and Evaluation</a:t>
            </a:r>
          </a:p>
        </p:txBody>
      </p:sp>
      <p:sp>
        <p:nvSpPr>
          <p:cNvPr id="3088" name="sketchy line">
            <a:extLst>
              <a:ext uri="{FF2B5EF4-FFF2-40B4-BE49-F238E27FC236}">
                <a16:creationId xmlns:a16="http://schemas.microsoft.com/office/drawing/2014/main" id="{DEF0EFD6-A3C2-4C94-A80A-BA9709D99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0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A58881F-3C78-4C7F-8857-B9D8E4AF3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39" y="223017"/>
            <a:ext cx="1468335" cy="430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55079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93F071-10EB-5889-77B1-C7F8A268E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1800" b="1" dirty="0">
                <a:latin typeface="Century Gothic" panose="020B0502020202020204" pitchFamily="34" charset="0"/>
              </a:rPr>
              <a:t>XGBClassifier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76EF1-B17C-A109-07B1-AF45D2D18BBB}"/>
              </a:ext>
            </a:extLst>
          </p:cNvPr>
          <p:cNvSpPr txBox="1"/>
          <p:nvPr/>
        </p:nvSpPr>
        <p:spPr>
          <a:xfrm>
            <a:off x="1246887" y="4630014"/>
            <a:ext cx="20478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  <a:ea typeface="+mj-ea"/>
                <a:cs typeface="+mj-cs"/>
              </a:rPr>
              <a:t>AUC: 0.88 F1:88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0B536D-1033-B823-2833-8C0F5AA29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405" y="768636"/>
            <a:ext cx="7903810" cy="2744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8D41AA-13D4-E445-D7EB-CFA0F215A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27" y="3680383"/>
            <a:ext cx="8152718" cy="283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12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93F071-10EB-5889-77B1-C7F8A268E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1800" b="1">
                <a:latin typeface="Century Gothic" panose="020B0502020202020204" pitchFamily="34" charset="0"/>
              </a:rPr>
              <a:t>HistGradientBoostingClassifier</a:t>
            </a:r>
            <a:endParaRPr lang="en-US" sz="1800" b="1" dirty="0">
              <a:latin typeface="Century Gothic" panose="020B0502020202020204" pitchFamily="34" charset="0"/>
            </a:endParaRP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85D42D-7F40-8079-B770-3F0F6393F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360" y="717047"/>
            <a:ext cx="7697356" cy="2673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2A2DDD-09CF-A703-46AD-0CC5A989D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053" y="3586745"/>
            <a:ext cx="7957971" cy="2763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E76EF1-B17C-A109-07B1-AF45D2D18BBB}"/>
              </a:ext>
            </a:extLst>
          </p:cNvPr>
          <p:cNvSpPr txBox="1"/>
          <p:nvPr/>
        </p:nvSpPr>
        <p:spPr>
          <a:xfrm>
            <a:off x="1246887" y="4630014"/>
            <a:ext cx="20478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  <a:ea typeface="+mj-ea"/>
                <a:cs typeface="+mj-cs"/>
              </a:rPr>
              <a:t>AUC: 0.87  F1:88</a:t>
            </a:r>
          </a:p>
        </p:txBody>
      </p:sp>
    </p:spTree>
    <p:extLst>
      <p:ext uri="{BB962C8B-B14F-4D97-AF65-F5344CB8AC3E}">
        <p14:creationId xmlns:p14="http://schemas.microsoft.com/office/powerpoint/2010/main" val="221588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93F071-10EB-5889-77B1-C7F8A268E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1800" b="1" dirty="0">
                <a:latin typeface="Century Gothic" panose="020B0502020202020204" pitchFamily="34" charset="0"/>
              </a:rPr>
              <a:t>Random Forest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76EF1-B17C-A109-07B1-AF45D2D18BBB}"/>
              </a:ext>
            </a:extLst>
          </p:cNvPr>
          <p:cNvSpPr txBox="1"/>
          <p:nvPr/>
        </p:nvSpPr>
        <p:spPr>
          <a:xfrm>
            <a:off x="1246887" y="4630014"/>
            <a:ext cx="20478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  <a:ea typeface="+mj-ea"/>
                <a:cs typeface="+mj-cs"/>
              </a:rPr>
              <a:t>AUC: 0.87  F1:88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57360-AB52-9E91-393A-24E52CE91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38" y="442635"/>
            <a:ext cx="7949998" cy="2760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A9FBC-EA60-A7AA-0230-0F1F83615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38" y="3897570"/>
            <a:ext cx="7903807" cy="2744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9E9EA-579F-1F51-8367-52177A383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75" y="5048638"/>
            <a:ext cx="3425897" cy="37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13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93F071-10EB-5889-77B1-C7F8A268E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1800" b="1" dirty="0">
                <a:latin typeface="Century Gothic" panose="020B0502020202020204" pitchFamily="34" charset="0"/>
              </a:rPr>
              <a:t>StackingClassifier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76EF1-B17C-A109-07B1-AF45D2D18BBB}"/>
              </a:ext>
            </a:extLst>
          </p:cNvPr>
          <p:cNvSpPr txBox="1"/>
          <p:nvPr/>
        </p:nvSpPr>
        <p:spPr>
          <a:xfrm>
            <a:off x="1246887" y="4630014"/>
            <a:ext cx="20478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  <a:ea typeface="+mj-ea"/>
                <a:cs typeface="+mj-cs"/>
              </a:rPr>
              <a:t>AUC: 0.85 F1:85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047BE-C1EC-BCB3-E738-6ABCA1FE3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6" t="5538" r="4643" b="5147"/>
          <a:stretch/>
        </p:blipFill>
        <p:spPr>
          <a:xfrm>
            <a:off x="934948" y="5169703"/>
            <a:ext cx="2527443" cy="1179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6EE87A-92F7-2B8A-24E1-3131B5E57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514" y="518572"/>
            <a:ext cx="8110248" cy="28165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40D3FB-84D2-0B69-34E2-6378E6C86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902" y="3665891"/>
            <a:ext cx="8239221" cy="286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98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rándanos: ¿conoces sus beneficios?">
            <a:extLst>
              <a:ext uri="{FF2B5EF4-FFF2-40B4-BE49-F238E27FC236}">
                <a16:creationId xmlns:a16="http://schemas.microsoft.com/office/drawing/2014/main" id="{C4E7D515-8989-F8DF-E106-21E5F87AA8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" r="9730" b="-1"/>
          <a:stretch/>
        </p:blipFill>
        <p:spPr bwMode="auto">
          <a:xfrm>
            <a:off x="20" y="10"/>
            <a:ext cx="121889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AEE5BF-4EE1-140D-6C96-FF1B0A8B9C2D}"/>
              </a:ext>
            </a:extLst>
          </p:cNvPr>
          <p:cNvSpPr txBox="1"/>
          <p:nvPr/>
        </p:nvSpPr>
        <p:spPr>
          <a:xfrm>
            <a:off x="1527048" y="1124712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.1.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rgbClr val="FFFFFF"/>
                </a:solidFill>
                <a:latin typeface="Century Gothic" panose="020B0502020202020204" pitchFamily="34" charset="0"/>
                <a:ea typeface="+mj-ea"/>
                <a:cs typeface="+mj-cs"/>
              </a:rPr>
              <a:t>Exploratory Data Analysis</a:t>
            </a:r>
          </a:p>
        </p:txBody>
      </p:sp>
      <p:sp>
        <p:nvSpPr>
          <p:cNvPr id="3088" name="sketchy line">
            <a:extLst>
              <a:ext uri="{FF2B5EF4-FFF2-40B4-BE49-F238E27FC236}">
                <a16:creationId xmlns:a16="http://schemas.microsoft.com/office/drawing/2014/main" id="{DEF0EFD6-A3C2-4C94-A80A-BA9709D99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0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6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93F071-10EB-5889-77B1-C7F8A268E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1800" b="1" dirty="0">
                <a:latin typeface="Century Gothic" panose="020B0502020202020204" pitchFamily="34" charset="0"/>
              </a:rPr>
              <a:t>SVM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76EF1-B17C-A109-07B1-AF45D2D18BBB}"/>
              </a:ext>
            </a:extLst>
          </p:cNvPr>
          <p:cNvSpPr txBox="1"/>
          <p:nvPr/>
        </p:nvSpPr>
        <p:spPr>
          <a:xfrm>
            <a:off x="1246887" y="4630014"/>
            <a:ext cx="20478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  <a:ea typeface="+mj-ea"/>
                <a:cs typeface="+mj-cs"/>
              </a:rPr>
              <a:t>AUC: 0.86 F1:85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9898DF-2D50-9E8C-B6B1-258FC7DDD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59" y="639193"/>
            <a:ext cx="7607295" cy="2641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671576-1DF2-BE9E-371A-2FD916E56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760" y="3647636"/>
            <a:ext cx="7607295" cy="2641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8BB880-51C7-DB71-BDA6-6A34150F7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07" y="5240378"/>
            <a:ext cx="4012318" cy="45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17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D93F071-10EB-5889-77B1-C7F8A268E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1800" b="1" dirty="0">
                <a:latin typeface="Century Gothic" panose="020B0502020202020204" pitchFamily="34" charset="0"/>
              </a:rPr>
              <a:t>DecisionTreeClassifier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76EF1-B17C-A109-07B1-AF45D2D18BBB}"/>
              </a:ext>
            </a:extLst>
          </p:cNvPr>
          <p:cNvSpPr txBox="1"/>
          <p:nvPr/>
        </p:nvSpPr>
        <p:spPr>
          <a:xfrm>
            <a:off x="1246887" y="4630014"/>
            <a:ext cx="20478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  <a:ea typeface="+mj-ea"/>
                <a:cs typeface="+mj-cs"/>
              </a:rPr>
              <a:t>AUC: 0.84 F1:84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1CFD7-6BB3-B232-999E-C4C264231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831" y="625838"/>
            <a:ext cx="7825485" cy="2717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43F751-16BC-1539-591E-263DA6A5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517" y="3856350"/>
            <a:ext cx="7825483" cy="2717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7EC66B-CDD5-60E0-FEAF-0A4C104F1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92" y="639193"/>
            <a:ext cx="3597900" cy="27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8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F1C03-2FD9-D4C2-B310-F130BE40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468" y="1240247"/>
            <a:ext cx="10525064" cy="5173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latin typeface="Century Gothic" panose="020B0502020202020204" pitchFamily="34" charset="0"/>
              </a:rPr>
              <a:t>Raw Data I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38A8F4-015A-913B-15B2-E04F55482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725" y="2697971"/>
            <a:ext cx="7235571" cy="23006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E5AF56-5760-FA1F-2557-8700DE81DC4F}"/>
              </a:ext>
            </a:extLst>
          </p:cNvPr>
          <p:cNvSpPr txBox="1"/>
          <p:nvPr/>
        </p:nvSpPr>
        <p:spPr>
          <a:xfrm>
            <a:off x="847576" y="5229291"/>
            <a:ext cx="2992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  <a:ea typeface="+mj-ea"/>
                <a:cs typeface="+mj-cs"/>
              </a:rPr>
              <a:t>Variable</a:t>
            </a:r>
            <a:r>
              <a:rPr lang="en-US" sz="1400" dirty="0">
                <a:latin typeface="+mj-lt"/>
                <a:ea typeface="+mj-ea"/>
                <a:cs typeface="+mj-cs"/>
              </a:rPr>
              <a:t> </a:t>
            </a:r>
            <a:r>
              <a:rPr lang="en-US" sz="1400" b="1" dirty="0">
                <a:latin typeface="+mj-lt"/>
                <a:ea typeface="+mj-ea"/>
                <a:cs typeface="+mj-cs"/>
              </a:rPr>
              <a:t>Respuesta</a:t>
            </a:r>
            <a:r>
              <a:rPr lang="en-US" sz="1400" dirty="0">
                <a:latin typeface="+mj-lt"/>
                <a:ea typeface="+mj-ea"/>
                <a:cs typeface="+mj-cs"/>
              </a:rPr>
              <a:t> : Clase de arándano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D2E32-BA29-10DF-5888-93ACC5D90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40" y="2397988"/>
            <a:ext cx="3904085" cy="28313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1F1C06-777B-A3BE-ACA3-F9FDA79859B4}"/>
              </a:ext>
            </a:extLst>
          </p:cNvPr>
          <p:cNvSpPr txBox="1"/>
          <p:nvPr/>
        </p:nvSpPr>
        <p:spPr>
          <a:xfrm>
            <a:off x="4276725" y="5237358"/>
            <a:ext cx="6688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j-lt"/>
                <a:ea typeface="+mj-ea"/>
                <a:cs typeface="+mj-cs"/>
              </a:rPr>
              <a:t>Variables</a:t>
            </a:r>
            <a:r>
              <a:rPr lang="en-US" sz="1400" dirty="0">
                <a:latin typeface="+mj-lt"/>
                <a:ea typeface="+mj-ea"/>
                <a:cs typeface="+mj-cs"/>
              </a:rPr>
              <a:t> </a:t>
            </a:r>
            <a:r>
              <a:rPr lang="en-US" sz="1400" b="1" dirty="0">
                <a:latin typeface="+mj-lt"/>
                <a:ea typeface="+mj-ea"/>
                <a:cs typeface="+mj-cs"/>
              </a:rPr>
              <a:t>Predictoras</a:t>
            </a:r>
            <a:r>
              <a:rPr lang="en-US" sz="1400" dirty="0">
                <a:latin typeface="+mj-lt"/>
                <a:ea typeface="+mj-ea"/>
                <a:cs typeface="+mj-cs"/>
              </a:rPr>
              <a:t>: Area, Eje Mayor, Eje menor, Excentricidad, Volumen Ratio, Perímetro</a:t>
            </a:r>
          </a:p>
        </p:txBody>
      </p:sp>
    </p:spTree>
    <p:extLst>
      <p:ext uri="{BB962C8B-B14F-4D97-AF65-F5344CB8AC3E}">
        <p14:creationId xmlns:p14="http://schemas.microsoft.com/office/powerpoint/2010/main" val="1554471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C1CB8DD-A86B-0901-D693-B4438D94EFAD}"/>
              </a:ext>
            </a:extLst>
          </p:cNvPr>
          <p:cNvSpPr txBox="1">
            <a:spLocks/>
          </p:cNvSpPr>
          <p:nvPr/>
        </p:nvSpPr>
        <p:spPr>
          <a:xfrm>
            <a:off x="833468" y="1221959"/>
            <a:ext cx="10525064" cy="51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400" b="1" dirty="0">
                <a:latin typeface="Century Gothic" panose="020B0502020202020204" pitchFamily="34" charset="0"/>
              </a:rPr>
              <a:t>Raw Data 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03BA6-8DAF-5895-E301-60BF29279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371027"/>
            <a:ext cx="12087225" cy="254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8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F1C03-2FD9-D4C2-B310-F130BE40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068" y="1351237"/>
            <a:ext cx="9540817" cy="412457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300" b="1" dirty="0">
                <a:latin typeface="Century Gothic" panose="020B0502020202020204" pitchFamily="34" charset="0"/>
              </a:rPr>
              <a:t>Distribución No Normal 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0D07F8-529D-ADDF-3B24-C20255A45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31" y="2170962"/>
            <a:ext cx="11794890" cy="268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27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F1C03-2FD9-D4C2-B310-F130BE40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068" y="1351237"/>
            <a:ext cx="9540817" cy="412457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300" b="1" dirty="0">
                <a:latin typeface="Century Gothic" panose="020B0502020202020204" pitchFamily="34" charset="0"/>
              </a:rPr>
              <a:t>Missing Values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58F4EA-C682-CC1D-B203-AF06607467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9" r="17202"/>
          <a:stretch/>
        </p:blipFill>
        <p:spPr>
          <a:xfrm>
            <a:off x="3098962" y="2278483"/>
            <a:ext cx="2552883" cy="35279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706148-904F-D61F-B754-5781A6182CAE}"/>
              </a:ext>
            </a:extLst>
          </p:cNvPr>
          <p:cNvSpPr txBox="1"/>
          <p:nvPr/>
        </p:nvSpPr>
        <p:spPr>
          <a:xfrm>
            <a:off x="5966303" y="2453211"/>
            <a:ext cx="35512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+mj-lt"/>
                <a:ea typeface="+mj-ea"/>
                <a:cs typeface="+mj-cs"/>
              </a:rPr>
              <a:t>Se observa un porcentaje pequeño de valores nulos distribuidos de manera no uniforme entre las diferentes columnas del dataset.</a:t>
            </a:r>
          </a:p>
          <a:p>
            <a:r>
              <a:rPr lang="es-ES" sz="1600" dirty="0">
                <a:latin typeface="+mj-lt"/>
                <a:ea typeface="+mj-ea"/>
                <a:cs typeface="+mj-c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latin typeface="+mj-lt"/>
                <a:ea typeface="+mj-ea"/>
                <a:cs typeface="+mj-cs"/>
              </a:rPr>
              <a:t>Estrategia de tratamiento de valores faltantes: </a:t>
            </a:r>
            <a:r>
              <a:rPr lang="es-ES" sz="1600" b="1" dirty="0">
                <a:latin typeface="+mj-lt"/>
                <a:ea typeface="+mj-ea"/>
                <a:cs typeface="+mj-cs"/>
              </a:rPr>
              <a:t>Eliminación</a:t>
            </a:r>
            <a:endParaRPr lang="es-ES" sz="16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9187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F1C03-2FD9-D4C2-B310-F130BE40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068" y="1351237"/>
            <a:ext cx="9540817" cy="412457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r>
              <a:rPr lang="en-US" sz="2300" b="1" dirty="0">
                <a:latin typeface="Century Gothic" panose="020B0502020202020204" pitchFamily="34" charset="0"/>
              </a:rPr>
              <a:t>Skew and Kurtosis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30A61-ECD9-1EA6-5804-243FFB080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519" y="2173619"/>
            <a:ext cx="3193757" cy="31519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8FCA73-4A50-8B5A-DD8C-AC38EAA4E486}"/>
              </a:ext>
            </a:extLst>
          </p:cNvPr>
          <p:cNvSpPr txBox="1"/>
          <p:nvPr/>
        </p:nvSpPr>
        <p:spPr>
          <a:xfrm>
            <a:off x="695401" y="4388882"/>
            <a:ext cx="3515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en-US" sz="1600" b="1" i="1" dirty="0">
                <a:latin typeface="+mj-lt"/>
                <a:ea typeface="+mj-ea"/>
                <a:cs typeface="+mj-cs"/>
              </a:rPr>
              <a:t>Skweness</a:t>
            </a:r>
            <a:r>
              <a:rPr lang="es-ES" altLang="en-US" sz="1600" dirty="0">
                <a:latin typeface="+mj-lt"/>
                <a:ea typeface="+mj-ea"/>
                <a:cs typeface="+mj-cs"/>
              </a:rPr>
              <a:t> es una medida que determina la </a:t>
            </a:r>
            <a:r>
              <a:rPr lang="es-ES" altLang="en-US" sz="1600" b="1" dirty="0">
                <a:latin typeface="+mj-lt"/>
                <a:ea typeface="+mj-ea"/>
                <a:cs typeface="+mj-cs"/>
              </a:rPr>
              <a:t>asimetría</a:t>
            </a:r>
            <a:r>
              <a:rPr lang="es-ES" altLang="en-US" sz="1600" dirty="0">
                <a:latin typeface="+mj-lt"/>
                <a:ea typeface="+mj-ea"/>
                <a:cs typeface="+mj-cs"/>
              </a:rPr>
              <a:t> de las colas.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F55F334-ABFF-D729-B57A-E718ECCFE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27D2F-C98D-ECDC-F271-9B049F1D0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401" y="2338282"/>
            <a:ext cx="3026283" cy="16812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86B9FDE-B42F-C564-5151-C4D9881B91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3" r="11673" b="8139"/>
          <a:stretch/>
        </p:blipFill>
        <p:spPr bwMode="auto">
          <a:xfrm>
            <a:off x="507580" y="2486814"/>
            <a:ext cx="3964552" cy="166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0277EE-DA48-8A47-15FF-C05DF6F082E1}"/>
              </a:ext>
            </a:extLst>
          </p:cNvPr>
          <p:cNvSpPr txBox="1"/>
          <p:nvPr/>
        </p:nvSpPr>
        <p:spPr>
          <a:xfrm>
            <a:off x="8490663" y="4019550"/>
            <a:ext cx="31937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altLang="en-US" sz="1400" b="1" i="1" dirty="0">
                <a:latin typeface="+mj-lt"/>
                <a:ea typeface="+mj-ea"/>
                <a:cs typeface="+mj-cs"/>
              </a:rPr>
              <a:t> Curtosis</a:t>
            </a:r>
            <a:r>
              <a:rPr lang="es-ES" altLang="en-US" sz="1400" dirty="0">
                <a:latin typeface="+mj-lt"/>
                <a:ea typeface="+mj-ea"/>
                <a:cs typeface="+mj-cs"/>
              </a:rPr>
              <a:t> es una medida que determina la forma de la distribución, observando el pico y la pesadez de las colas (</a:t>
            </a:r>
            <a:r>
              <a:rPr lang="es-ES" altLang="en-US" sz="1400" b="1" i="1" dirty="0">
                <a:latin typeface="+mj-lt"/>
                <a:ea typeface="+mj-ea"/>
                <a:cs typeface="+mj-cs"/>
              </a:rPr>
              <a:t>tailedness</a:t>
            </a:r>
            <a:r>
              <a:rPr lang="es-ES" altLang="en-US" sz="1400" dirty="0">
                <a:latin typeface="+mj-lt"/>
                <a:ea typeface="+mj-ea"/>
                <a:cs typeface="+mj-cs"/>
              </a:rPr>
              <a:t>). </a:t>
            </a:r>
            <a:endParaRPr lang="en-US" sz="1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92380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D76AF6-98E2-ADE9-92F2-4975804A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br>
              <a:rPr lang="en-US" sz="2300" b="1" dirty="0">
                <a:latin typeface="Century Gothic" panose="020B0502020202020204" pitchFamily="34" charset="0"/>
              </a:rPr>
            </a:br>
            <a:r>
              <a:rPr lang="en-US" sz="2300" b="1" dirty="0">
                <a:latin typeface="Century Gothic" panose="020B0502020202020204" pitchFamily="34" charset="0"/>
              </a:rPr>
              <a:t>Outliers: IQR Method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F1AA97-944D-F57A-1342-0772BB984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" y="2747056"/>
            <a:ext cx="11877675" cy="286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997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FD76AF6-98E2-ADE9-92F2-4975804A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</a:pPr>
            <a:br>
              <a:rPr lang="en-US" sz="2300" b="1" dirty="0">
                <a:latin typeface="Century Gothic" panose="020B0502020202020204" pitchFamily="34" charset="0"/>
              </a:rPr>
            </a:br>
            <a:r>
              <a:rPr lang="en-US" sz="2300" b="1" dirty="0">
                <a:latin typeface="Century Gothic" panose="020B0502020202020204" pitchFamily="34" charset="0"/>
              </a:rPr>
              <a:t>Without Outliers I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3E7FB87-FED3-8086-C4A6-B60EDACC9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975920"/>
            <a:ext cx="11608676" cy="279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935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</Words>
  <Application>Microsoft Office PowerPoint</Application>
  <PresentationFormat>Widescreen</PresentationFormat>
  <Paragraphs>41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Avenir Next LT Pro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Raw Data I</vt:lpstr>
      <vt:lpstr>PowerPoint Presentation</vt:lpstr>
      <vt:lpstr>Distribución No Normal </vt:lpstr>
      <vt:lpstr>Missing Values</vt:lpstr>
      <vt:lpstr>Skew and Kurtosis</vt:lpstr>
      <vt:lpstr> Outliers: IQR Method</vt:lpstr>
      <vt:lpstr> Without Outliers I</vt:lpstr>
      <vt:lpstr> Anomalies: Isolation Forest</vt:lpstr>
      <vt:lpstr> After cleaning</vt:lpstr>
      <vt:lpstr>Multicollinearity</vt:lpstr>
      <vt:lpstr>Correlation Matrix</vt:lpstr>
      <vt:lpstr>Feature Importance</vt:lpstr>
      <vt:lpstr>PowerPoint Presentation</vt:lpstr>
      <vt:lpstr>XGBClassifier</vt:lpstr>
      <vt:lpstr>HistGradientBoostingClassifier</vt:lpstr>
      <vt:lpstr>Random Forest</vt:lpstr>
      <vt:lpstr>StackingClassifier</vt:lpstr>
      <vt:lpstr>SVM</vt:lpstr>
      <vt:lpstr>DecisionTreeClassifier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Madariaga, Pilar</dc:creator>
  <cp:lastModifiedBy>Madariaga, Pilar</cp:lastModifiedBy>
  <cp:revision>100</cp:revision>
  <dcterms:created xsi:type="dcterms:W3CDTF">2023-04-10T09:32:11Z</dcterms:created>
  <dcterms:modified xsi:type="dcterms:W3CDTF">2023-04-29T17:02:55Z</dcterms:modified>
</cp:coreProperties>
</file>